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  <p:sldMasterId id="2147483828" r:id="rId2"/>
    <p:sldMasterId id="2147483864" r:id="rId3"/>
    <p:sldMasterId id="2147483876" r:id="rId4"/>
    <p:sldMasterId id="2147483912" r:id="rId5"/>
    <p:sldMasterId id="2147483948" r:id="rId6"/>
    <p:sldMasterId id="2147483960" r:id="rId7"/>
    <p:sldMasterId id="2147483972" r:id="rId8"/>
    <p:sldMasterId id="2147483984" r:id="rId9"/>
  </p:sldMasterIdLst>
  <p:notesMasterIdLst>
    <p:notesMasterId r:id="rId23"/>
  </p:notesMasterIdLst>
  <p:sldIdLst>
    <p:sldId id="256" r:id="rId10"/>
    <p:sldId id="257" r:id="rId11"/>
    <p:sldId id="264" r:id="rId12"/>
    <p:sldId id="265" r:id="rId13"/>
    <p:sldId id="261" r:id="rId14"/>
    <p:sldId id="258" r:id="rId15"/>
    <p:sldId id="259" r:id="rId16"/>
    <p:sldId id="266" r:id="rId17"/>
    <p:sldId id="267" r:id="rId18"/>
    <p:sldId id="268" r:id="rId19"/>
    <p:sldId id="260" r:id="rId20"/>
    <p:sldId id="263" r:id="rId21"/>
    <p:sldId id="26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05" autoAdjust="0"/>
  </p:normalViewPr>
  <p:slideViewPr>
    <p:cSldViewPr>
      <p:cViewPr>
        <p:scale>
          <a:sx n="75" d="100"/>
          <a:sy n="75" d="100"/>
        </p:scale>
        <p:origin x="-1236" y="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6B9F8-2B79-40BC-9749-58EEB1233A9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D24F7-1C1B-4215-B433-23996BF015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583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D24F7-1C1B-4215-B433-23996BF015E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884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2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9D7F5968-619A-4293-83A9-75A8A69AF70F}" type="datetimeFigureOut">
              <a:rPr lang="en-US" smtClean="0"/>
              <a:pPr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C26B13F3-D907-4A52-B448-8F66AF42CFD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Sample Pictures\Gard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179185"/>
            <a:ext cx="8674100" cy="6488315"/>
          </a:xfrm>
          <a:prstGeom prst="rect">
            <a:avLst/>
          </a:prstGeom>
          <a:ln w="190500" cap="sq">
            <a:solidFill>
              <a:srgbClr val="C0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708842"/>
            <a:ext cx="6400800" cy="1752600"/>
          </a:xfrm>
        </p:spPr>
        <p:txBody>
          <a:bodyPr>
            <a:noAutofit/>
          </a:bodyPr>
          <a:lstStyle/>
          <a:p>
            <a:r>
              <a:rPr lang="en-US" sz="115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933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304800" y="17907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মোঃ</a:t>
            </a: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আবু</a:t>
            </a:r>
            <a:r>
              <a:rPr kumimoji="0" lang="en-US" sz="2800" b="1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800" b="1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জাফর</a:t>
            </a:r>
            <a:endParaRPr kumimoji="0" lang="en-US" sz="2800" b="1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সহকারি</a:t>
            </a: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শিক্ষক</a:t>
            </a: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(</a:t>
            </a:r>
            <a:r>
              <a:rPr kumimoji="0" lang="en-US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গণিত</a:t>
            </a: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নওগাঁ</a:t>
            </a: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সরকারি</a:t>
            </a: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বালিকা</a:t>
            </a: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উচ্চ</a:t>
            </a: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en-US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বিদ্যালয়</a:t>
            </a:r>
            <a:r>
              <a:rPr kumimoji="0" lang="en-US" sz="2800" b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, </a:t>
            </a:r>
            <a:r>
              <a:rPr kumimoji="0" lang="en-US" sz="2800" b="1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নওগাঁ</a:t>
            </a:r>
            <a:r>
              <a:rPr lang="en-US" sz="2800" b="1" noProof="0" dirty="0" smtClean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kumimoji="0" lang="en-US" sz="2800" b="1" u="none" strike="noStrike" kern="1200" cap="none" spc="0" normalizeH="0" baseline="0" noProof="0" dirty="0" smtClean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5105400" y="1676400"/>
            <a:ext cx="4038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শ্রেণীঃ</a:t>
            </a: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en-US" sz="2800" b="1" i="0" u="none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সপ্তম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বিষয়ঃগণিত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62200" y="368300"/>
            <a:ext cx="42672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9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9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H:\SAM_286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7" r="28531" b="30203"/>
          <a:stretch/>
        </p:blipFill>
        <p:spPr bwMode="auto">
          <a:xfrm>
            <a:off x="838200" y="3733800"/>
            <a:ext cx="2413000" cy="255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343400" y="1676400"/>
            <a:ext cx="0" cy="3429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2988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441960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উপরের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ছবি গুলোতে তোমরা কি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দেখছ ?  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447800" y="228600"/>
            <a:ext cx="1447800" cy="137160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343400" y="50800"/>
            <a:ext cx="1828800" cy="1828800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3" idx="2"/>
            <a:endCxn id="3" idx="6"/>
          </p:cNvCxnSpPr>
          <p:nvPr/>
        </p:nvCxnSpPr>
        <p:spPr>
          <a:xfrm rot="10800000" flipH="1">
            <a:off x="1447800" y="914400"/>
            <a:ext cx="1447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5" idx="2"/>
            <a:endCxn id="5" idx="6"/>
          </p:cNvCxnSpPr>
          <p:nvPr/>
        </p:nvCxnSpPr>
        <p:spPr>
          <a:xfrm>
            <a:off x="4343400" y="965200"/>
            <a:ext cx="1828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066800" y="2057400"/>
            <a:ext cx="1905000" cy="1752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638800" y="1981200"/>
            <a:ext cx="2971800" cy="2362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457200" y="5042118"/>
            <a:ext cx="7467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বর্গের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তুলনা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?</a:t>
            </a:r>
            <a:r>
              <a:rPr lang="en-US" altLang="zh-CN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</a:p>
          <a:p>
            <a:endParaRPr lang="en-US" altLang="zh-CN" sz="2800" dirty="0" smtClean="0">
              <a:solidFill>
                <a:srgbClr val="C00000"/>
              </a:solidFill>
              <a:latin typeface="NikoshBAN" pitchFamily="2" charset="0"/>
              <a:ea typeface="SimSun" pitchFamily="2" charset="-122"/>
              <a:cs typeface="NikoshBAN" pitchFamily="2" charset="0"/>
            </a:endParaRPr>
          </a:p>
          <a:p>
            <a:r>
              <a:rPr lang="en-US" altLang="zh-CN" sz="2800" b="1" dirty="0" err="1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একই</a:t>
            </a:r>
            <a:r>
              <a:rPr lang="en-US" altLang="zh-CN" sz="2800" b="1" dirty="0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</a:t>
            </a:r>
            <a:r>
              <a:rPr lang="en-US" altLang="zh-CN" sz="2800" b="1" dirty="0" err="1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জাতীয়</a:t>
            </a:r>
            <a:r>
              <a:rPr lang="en-US" altLang="zh-CN" sz="2800" b="1" dirty="0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</a:t>
            </a:r>
            <a:r>
              <a:rPr lang="en-US" altLang="zh-CN" sz="2800" b="1" dirty="0" err="1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জিনিসের</a:t>
            </a:r>
            <a:r>
              <a:rPr lang="en-US" altLang="zh-CN" sz="2800" b="1" dirty="0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</a:t>
            </a:r>
            <a:r>
              <a:rPr lang="en-US" altLang="zh-CN" sz="2800" b="1" dirty="0" err="1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মধ্যে</a:t>
            </a:r>
            <a:r>
              <a:rPr lang="en-US" altLang="zh-CN" sz="2800" b="1" dirty="0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</a:t>
            </a:r>
            <a:r>
              <a:rPr lang="en-US" altLang="zh-CN" sz="2800" b="1" dirty="0" err="1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তুলনা</a:t>
            </a:r>
            <a:r>
              <a:rPr lang="en-US" altLang="zh-CN" sz="2800" b="1" dirty="0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</a:t>
            </a:r>
            <a:r>
              <a:rPr lang="en-US" altLang="zh-CN" sz="2800" b="1" dirty="0" err="1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করাকে</a:t>
            </a:r>
            <a:r>
              <a:rPr lang="en-US" altLang="zh-CN" sz="2800" b="1" dirty="0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</a:t>
            </a:r>
            <a:r>
              <a:rPr lang="en-US" altLang="zh-CN" sz="2800" b="1" dirty="0" err="1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কী</a:t>
            </a:r>
            <a:r>
              <a:rPr lang="en-US" altLang="zh-CN" sz="2800" b="1" dirty="0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</a:t>
            </a:r>
            <a:r>
              <a:rPr lang="en-US" altLang="zh-CN" sz="2800" b="1" dirty="0" err="1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বলা</a:t>
            </a:r>
            <a:r>
              <a:rPr lang="en-US" altLang="zh-CN" sz="2800" b="1" dirty="0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</a:t>
            </a:r>
            <a:r>
              <a:rPr lang="en-US" altLang="zh-CN" sz="2800" b="1" dirty="0" err="1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হয়</a:t>
            </a:r>
            <a:r>
              <a:rPr lang="en-US" altLang="zh-CN" sz="2800" b="1" dirty="0" smtClean="0">
                <a:solidFill>
                  <a:srgbClr val="C00000"/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?</a:t>
            </a:r>
            <a:endParaRPr lang="en-US" sz="2800" b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590800" y="2133600"/>
            <a:ext cx="2209800" cy="1905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838200"/>
            <a:ext cx="8763000" cy="32162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শিরোনামঃ</a:t>
            </a:r>
            <a:endParaRPr lang="en-US" sz="8800" b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8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8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সমানুপাত</a:t>
            </a:r>
            <a:r>
              <a:rPr lang="bn-BD" sz="8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8991599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6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6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6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6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শিখবে</a:t>
            </a:r>
            <a:endParaRPr lang="bn-BD" sz="60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সমানুপাত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কি তা বলতে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ধারাবাহিক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সমানুপাত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বিষয়ক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সমস্যার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bn-BD" sz="3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44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solidFill>
                  <a:srgbClr val="C00000"/>
                </a:solidFill>
                <a:latin typeface="ণ"/>
              </a:rPr>
              <a:t> </a:t>
            </a:r>
            <a:r>
              <a:rPr lang="en-US" sz="2800" dirty="0" smtClean="0">
                <a:solidFill>
                  <a:srgbClr val="C00000"/>
                </a:solidFill>
                <a:latin typeface="ণ"/>
              </a:rPr>
              <a:t> </a:t>
            </a:r>
            <a:endParaRPr lang="en-US" sz="2800" dirty="0">
              <a:latin typeface="ণ"/>
            </a:endParaRPr>
          </a:p>
        </p:txBody>
      </p:sp>
    </p:spTree>
    <p:extLst>
      <p:ext uri="{BB962C8B-B14F-4D97-AF65-F5344CB8AC3E}">
        <p14:creationId xmlns:p14="http://schemas.microsoft.com/office/powerpoint/2010/main" val="128430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28600" y="461665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4114800" algn="l"/>
                <a:tab pos="4572000" algn="l"/>
                <a:tab pos="6332538" algn="l"/>
              </a:tabLst>
            </a:pPr>
            <a:r>
              <a:rPr kumimoji="0" lang="en-US" altLang="zh-CN" sz="48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AbycvZt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`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yBwU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GK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RvZxq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ivwki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GKwU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AciwUi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Zzjbvq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KZ¸Y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ev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KZ Ask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Zv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GKwU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fMœvsk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Øviv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cÖKvk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Kiv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hvq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| GB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fMœvvskwU‡K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ivwk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`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yBwUi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AbycvZ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e‡j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|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AbycvZ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GKwU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fMœvsk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| 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Gi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†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Kv‡bv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 GKK †</a:t>
            </a:r>
            <a:r>
              <a:rPr kumimoji="0" lang="en-US" altLang="zh-CN" sz="44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bB</a:t>
            </a:r>
            <a:r>
              <a:rPr kumimoji="0" lang="en-US" altLang="zh-CN" sz="44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SutonnyMJ" pitchFamily="2" charset="0"/>
                <a:ea typeface="SimSun" pitchFamily="2" charset="-122"/>
                <a:cs typeface="SutonnyMJ" pitchFamily="2" charset="0"/>
              </a:rPr>
              <a:t>|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4114800" algn="l"/>
                <a:tab pos="4572000" algn="l"/>
                <a:tab pos="6332538" algn="l"/>
              </a:tabLst>
            </a:pPr>
            <a:endParaRPr lang="en-US" sz="4400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4114800" algn="l"/>
                <a:tab pos="4572000" algn="l"/>
                <a:tab pos="6332538" algn="l"/>
              </a:tabLst>
            </a:pP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অপাতের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রাশিকে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যথাক্রমে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4114800" algn="l"/>
                <a:tab pos="4572000" algn="l"/>
                <a:tab pos="6332538" algn="l"/>
              </a:tabLst>
            </a:pP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4114800" algn="l"/>
                <a:tab pos="4572000" algn="l"/>
                <a:tab pos="6332538" algn="l"/>
              </a:tabLst>
            </a:pP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: ৭:৫,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৭ ও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4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 ৫</a:t>
            </a:r>
            <a:endParaRPr kumimoji="0" lang="en-US" altLang="zh-CN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948747"/>
      </p:ext>
    </p:extLst>
  </p:cSld>
  <p:clrMapOvr>
    <a:masterClrMapping/>
  </p:clrMapOvr>
  <p:transition spd="slow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228600"/>
            <a:ext cx="8915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সমানুপাত</a:t>
            </a:r>
            <a:r>
              <a:rPr lang="en-US" altLang="zh-CN" sz="44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:</a:t>
            </a:r>
            <a:r>
              <a:rPr lang="en-US" altLang="zh-CN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এরূপ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, ১ম ও ২য়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রাশির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৩য় ও ৪র্থ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রাশির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অনুপাতের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altLang="zh-CN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SutonnyMJ" pitchFamily="2" charset="0"/>
                <a:ea typeface="SimSun" pitchFamily="2" charset="-122"/>
                <a:cs typeface="SutonnyMJ" pitchFamily="2" charset="0"/>
              </a:rPr>
              <a:t>GKwU</a:t>
            </a:r>
            <a:r>
              <a:rPr lang="en-US" altLang="zh-CN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lang="en-US" altLang="zh-CN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সমানুপাত</a:t>
            </a:r>
            <a:r>
              <a:rPr lang="en-US" altLang="zh-CN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</a:t>
            </a:r>
            <a:r>
              <a:rPr lang="en-US" altLang="zh-CN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উতপন্ন</a:t>
            </a:r>
            <a:r>
              <a:rPr lang="en-US" altLang="zh-CN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</a:t>
            </a:r>
            <a:r>
              <a:rPr lang="en-US" altLang="zh-CN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করে</a:t>
            </a:r>
            <a:r>
              <a:rPr lang="en-US" altLang="zh-CN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।</a:t>
            </a:r>
            <a:r>
              <a:rPr lang="en-US" altLang="zh-CN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SutonnyMJ" pitchFamily="2" charset="0"/>
                <a:ea typeface="SimSun" pitchFamily="2" charset="-122"/>
                <a:cs typeface="SutonnyMJ" pitchFamily="2" charset="0"/>
              </a:rPr>
              <a:t> </a:t>
            </a:r>
            <a:r>
              <a:rPr lang="en-US" altLang="zh-CN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সমানুপাতের</a:t>
            </a:r>
            <a:r>
              <a:rPr lang="en-US" altLang="zh-CN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ea typeface="SimSun" pitchFamily="2" charset="-122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রাশিই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জাতীয়</a:t>
            </a:r>
            <a:endParaRPr lang="en-US" sz="4400" dirty="0" smtClean="0">
              <a:solidFill>
                <a:schemeClr val="tx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প্রয়োজন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নেই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প্রত্যেক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অনুপাতের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জাতীয়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chemeClr val="tx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5900" y="4648200"/>
            <a:ext cx="88392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ধারবাহিক</a:t>
            </a:r>
            <a:r>
              <a:rPr lang="en-US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অনুপাতের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অনুপাতের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ধারাবাহিক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11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534400" cy="6571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ক:খ ও খ:গ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আকারের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ক:খ:গ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আকারে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ধারাবাহিক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1050" b="1" dirty="0" smtClean="0">
              <a:solidFill>
                <a:schemeClr val="tx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1050" b="1" dirty="0">
              <a:solidFill>
                <a:schemeClr val="tx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ধারাবাহিক</a:t>
            </a:r>
            <a:r>
              <a:rPr lang="en-US" sz="48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অনুপাতের</a:t>
            </a:r>
            <a:r>
              <a:rPr lang="en-US" sz="48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4800" b="1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:</a:t>
            </a:r>
          </a:p>
          <a:p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অনুপাতকে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ধারাবাহিক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অনুপাতকে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অনুপাতের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পূর্ব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অনুপাতকে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অনুপাতের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গুণ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4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400" dirty="0">
              <a:solidFill>
                <a:schemeClr val="tx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8382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:- ৭ : ৫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৮ : ৯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এদেরকে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  </a:t>
            </a:r>
          </a:p>
          <a:p>
            <a:r>
              <a:rPr lang="en-US" sz="36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ধারাবাহিক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অনুপাতে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: ১ম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= ৭ : ৫  </a:t>
            </a:r>
          </a:p>
          <a:p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                          =৭*8 : ৫*8 </a:t>
            </a:r>
          </a:p>
          <a:p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                           = 56: 40     </a:t>
            </a:r>
          </a:p>
          <a:p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             ১ম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=৮ : ৯</a:t>
            </a:r>
          </a:p>
          <a:p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                             = ৮*5 : ৯*5 </a:t>
            </a:r>
          </a:p>
          <a:p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                             =40 : 45</a:t>
            </a:r>
          </a:p>
          <a:p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অতএব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দুইটির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ধারাবাহিক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56: 40 : ৪৫ </a:t>
            </a:r>
            <a:endParaRPr lang="en-US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                              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952500"/>
            <a:ext cx="8077200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 : খ= ৪ : ৭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খ : গ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, ক:খ:গ</a:t>
            </a:r>
          </a:p>
          <a:p>
            <a:r>
              <a:rPr lang="en-US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4800" b="1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800" b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দলিয়</a:t>
            </a:r>
            <a:r>
              <a:rPr lang="en-US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সিয়াম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সামিরের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আয়ের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৫:৭।  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সামির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লাবিবের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আয়ের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৪ : ৫।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সামিরের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১২০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লাবিবের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14478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7700" y="2476500"/>
            <a:ext cx="731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7700" y="616803"/>
            <a:ext cx="8420100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4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1।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কি 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en-US" sz="5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5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5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সরল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অনুপাতে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রাশি</a:t>
            </a:r>
            <a:r>
              <a:rPr lang="en-US" sz="4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10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1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ধারাবাহিক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অনুপাতের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নিয়ম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8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684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300" y="685800"/>
            <a:ext cx="906780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: </a:t>
            </a:r>
          </a:p>
          <a:p>
            <a:r>
              <a:rPr lang="en-US" sz="4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প্রশ্ন</a:t>
            </a:r>
            <a:r>
              <a:rPr lang="en-US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4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পনির</a:t>
            </a:r>
            <a:r>
              <a:rPr lang="en-US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মনিরের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আয়ের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৫:৭ ।</a:t>
            </a:r>
          </a:p>
          <a:p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মনির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তপনের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আয়ের</a:t>
            </a: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4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৩:৪।</a:t>
            </a:r>
          </a:p>
          <a:p>
            <a:r>
              <a:rPr lang="en-US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(ক)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ধারাবাহিক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অনুপাত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(খ)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উদ্দিপকে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জনের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অনুপাতকে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ধারাবাহিক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অনুপাতে</a:t>
            </a:r>
            <a:endParaRPr lang="en-US" sz="36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(গ)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মনিরের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১২০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তপনের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আয়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6724" y="1898809"/>
            <a:ext cx="472507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3800" dirty="0">
                <a:solidFill>
                  <a:srgbClr val="FFFF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2800" dirty="0">
                <a:solidFill>
                  <a:srgbClr val="FFFF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FFFF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61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720</TotalTime>
  <Words>493</Words>
  <Application>Microsoft Office PowerPoint</Application>
  <PresentationFormat>On-screen Show (4:3)</PresentationFormat>
  <Paragraphs>74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Hardcover</vt:lpstr>
      <vt:lpstr>Apex</vt:lpstr>
      <vt:lpstr>Couture</vt:lpstr>
      <vt:lpstr>Angles</vt:lpstr>
      <vt:lpstr>Aspect</vt:lpstr>
      <vt:lpstr>Executive</vt:lpstr>
      <vt:lpstr>1_Executive</vt:lpstr>
      <vt:lpstr>Concourse</vt:lpstr>
      <vt:lpstr>BlackTie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Admin</dc:creator>
  <cp:lastModifiedBy>saiduzzamn</cp:lastModifiedBy>
  <cp:revision>173</cp:revision>
  <dcterms:created xsi:type="dcterms:W3CDTF">2014-01-20T08:11:30Z</dcterms:created>
  <dcterms:modified xsi:type="dcterms:W3CDTF">2014-01-27T23:04:54Z</dcterms:modified>
</cp:coreProperties>
</file>